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  <p:sldMasterId id="2147483708" r:id="rId8"/>
  </p:sldMasterIdLst>
  <p:notesMasterIdLst>
    <p:notesMasterId r:id="rId10"/>
  </p:notesMasterIdLst>
  <p:handoutMasterIdLst>
    <p:handoutMasterId r:id="rId24"/>
  </p:handoutMasterIdLst>
  <p:sldIdLst>
    <p:sldId id="4925" r:id="rId9"/>
    <p:sldId id="4926" r:id="rId11"/>
    <p:sldId id="4770" r:id="rId12"/>
    <p:sldId id="5021" r:id="rId13"/>
    <p:sldId id="5023" r:id="rId14"/>
    <p:sldId id="5024" r:id="rId15"/>
    <p:sldId id="5025" r:id="rId16"/>
    <p:sldId id="5026" r:id="rId17"/>
    <p:sldId id="5027" r:id="rId18"/>
    <p:sldId id="5028" r:id="rId19"/>
    <p:sldId id="5030" r:id="rId20"/>
    <p:sldId id="5031" r:id="rId21"/>
    <p:sldId id="5033" r:id="rId22"/>
    <p:sldId id="4927" r:id="rId23"/>
  </p:sldIdLst>
  <p:sldSz cx="12192000" cy="6858000"/>
  <p:notesSz cx="6797675" cy="9928225"/>
  <p:embeddedFontLst>
    <p:embeddedFont>
      <p:font typeface="微软雅黑" panose="020B0503020204020204" pitchFamily="34" charset="-122"/>
      <p:regular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华文行楷" panose="02010800040101010101" charset="-122"/>
      <p:regular r:id="rId33"/>
    </p:embeddedFont>
    <p:embeddedFont>
      <p:font typeface="MS UI Gothic" panose="020B0600070205080204" pitchFamily="34" charset="-128"/>
      <p:regular r:id="rId34"/>
    </p:embeddedFont>
    <p:embeddedFont>
      <p:font typeface="黑体" panose="02010609060101010101" pitchFamily="49" charset="-122"/>
      <p:regular r:id="rId35"/>
    </p:embeddedFont>
    <p:embeddedFont>
      <p:font typeface="华文琥珀" panose="02010800040101010101" charset="-122"/>
      <p:regular r:id="rId36"/>
    </p:embeddedFont>
    <p:embeddedFont>
      <p:font typeface="微软繁隶书" charset="0"/>
      <p:regular r:id="rId37"/>
    </p:embeddedFont>
    <p:embeddedFont>
      <p:font typeface="微软简行楷" charset="0"/>
      <p:regular r:id="rId38"/>
    </p:embeddedFont>
    <p:embeddedFont>
      <p:font typeface="书体坊兰亭体" panose="03000509000000000000" pitchFamily="65" charset="-122"/>
      <p:regular r:id="rId39"/>
    </p:embeddedFont>
    <p:embeddedFont>
      <p:font typeface="义启小楷书" panose="02010601030101010101" pitchFamily="2" charset="-128"/>
      <p:regular r:id="rId40"/>
    </p:embeddedFont>
    <p:embeddedFont>
      <p:font typeface="等线" panose="02010600030101010101" charset="-122"/>
      <p:regular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66FF33"/>
    <a:srgbClr val="0000FF"/>
    <a:srgbClr val="92D050"/>
    <a:srgbClr val="FF99FF"/>
    <a:srgbClr val="C5E0B4"/>
    <a:srgbClr val="D60093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039" autoAdjust="0"/>
    <p:restoredTop sz="90012" autoAdjust="0"/>
  </p:normalViewPr>
  <p:slideViewPr>
    <p:cSldViewPr snapToGrid="0">
      <p:cViewPr>
        <p:scale>
          <a:sx n="66" d="100"/>
          <a:sy n="66" d="100"/>
        </p:scale>
        <p:origin x="-1698" y="-882"/>
      </p:cViewPr>
      <p:guideLst>
        <p:guide orient="horz" pos="2324"/>
        <p:guide orient="horz" pos="3642"/>
        <p:guide orient="horz" pos="552"/>
        <p:guide orient="horz" pos="1491"/>
        <p:guide orient="horz" pos="3936"/>
        <p:guide pos="3879"/>
        <p:guide pos="2922"/>
        <p:guide pos="6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2" Type="http://schemas.openxmlformats.org/officeDocument/2006/relationships/tags" Target="tags/tag6.xml"/><Relationship Id="rId41" Type="http://schemas.openxmlformats.org/officeDocument/2006/relationships/font" Target="fonts/font14.fntdata"/><Relationship Id="rId40" Type="http://schemas.openxmlformats.org/officeDocument/2006/relationships/font" Target="fonts/font1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aphicFrame>
        <p:nvGraphicFramePr>
          <p:cNvPr id="3" name="对象 2"/>
          <p:cNvGraphicFramePr/>
          <p:nvPr userDrawn="1"/>
        </p:nvGraphicFramePr>
        <p:xfrm>
          <a:off x="10097135" y="108585"/>
          <a:ext cx="1962180" cy="576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3924300" imgH="1152525" progId="Paint.Picture">
                  <p:embed/>
                </p:oleObj>
              </mc:Choice>
              <mc:Fallback>
                <p:oleObj name="" r:id="rId2" imgW="3924300" imgH="1152525" progId="Paint.Picture">
                  <p:embed/>
                  <p:pic>
                    <p:nvPicPr>
                      <p:cNvPr id="0" name="图片 7" descr="image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97135" y="108585"/>
                        <a:ext cx="1962180" cy="576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 userDrawn="1"/>
        </p:nvSpPr>
        <p:spPr>
          <a:xfrm>
            <a:off x="758190" y="6648450"/>
            <a:ext cx="1453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计算机组成与结构</a:t>
            </a:r>
            <a:endParaRPr lang="zh-CN" altLang="en-US" sz="1200" b="1">
              <a:solidFill>
                <a:schemeClr val="bg1">
                  <a:lumMod val="9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PhAnim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3" Type="http://schemas.openxmlformats.org/officeDocument/2006/relationships/theme" Target="../theme/theme7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Relationship Id="rId3" Type="http://schemas.openxmlformats.org/officeDocument/2006/relationships/image" Target="../media/image15.png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6585" y="5480685"/>
            <a:ext cx="6685915" cy="1108710"/>
          </a:xfrm>
          <a:prstGeom prst="rect">
            <a:avLst/>
          </a:prstGeom>
          <a:solidFill>
            <a:schemeClr val="tx1"/>
          </a:solidFill>
          <a:ln w="412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76860" y="5510530"/>
            <a:ext cx="7365365" cy="1049020"/>
          </a:xfrm>
        </p:spPr>
        <p:txBody>
          <a:bodyPr/>
          <a:lstStyle/>
          <a:p>
            <a:r>
              <a:rPr lang="zh-CN" altLang="zh-CN">
                <a:solidFill>
                  <a:srgbClr val="FFC000"/>
                </a:solidFill>
                <a:latin typeface="华文行楷" panose="02010800040101010101" charset="-122"/>
                <a:ea typeface="华文行楷" panose="02010800040101010101" charset="-122"/>
              </a:rPr>
              <a:t>计算机组成与结构</a:t>
            </a:r>
            <a:endParaRPr lang="zh-CN" altLang="zh-CN">
              <a:solidFill>
                <a:srgbClr val="FFC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9400" y="603250"/>
            <a:ext cx="4246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FFC100"/>
                </a:solidFill>
                <a:latin typeface="华文琥珀" panose="02010800040101010101" charset="-122"/>
                <a:ea typeface="华文琥珀" panose="02010800040101010101" charset="-122"/>
              </a:rPr>
              <a:t>       </a:t>
            </a:r>
            <a:r>
              <a:rPr lang="zh-CN" altLang="en-US" sz="3200">
                <a:solidFill>
                  <a:srgbClr val="FFC100"/>
                </a:solidFill>
                <a:latin typeface="微软繁隶书" charset="0"/>
                <a:ea typeface="微软繁隶书" charset="0"/>
              </a:rPr>
              <a:t>天津理工大学</a:t>
            </a:r>
            <a:endParaRPr lang="zh-CN" altLang="en-US" sz="3200">
              <a:solidFill>
                <a:srgbClr val="FFC100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r>
              <a:rPr lang="zh-CN" altLang="en-US" sz="3200">
                <a:solidFill>
                  <a:srgbClr val="FFC100"/>
                </a:solidFill>
                <a:latin typeface="微软简行楷" charset="0"/>
                <a:ea typeface="微软简行楷" charset="0"/>
              </a:rPr>
              <a:t>计算机科学与工程学院</a:t>
            </a:r>
            <a:endParaRPr lang="zh-CN" altLang="en-US" sz="3200">
              <a:solidFill>
                <a:srgbClr val="FFC100"/>
              </a:solidFill>
              <a:latin typeface="微软简行楷" charset="0"/>
              <a:ea typeface="微软简行楷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zh-CN" altLang="en-US"/>
              <a:t>六章</a:t>
            </a:r>
            <a:endParaRPr lang="zh-CN" altLang="en-US"/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熟悉中央处理器的基本功能及其基本结构</a:t>
            </a:r>
            <a:r>
              <a:rPr lang="zh-CN" altLang="en-US" dirty="0" smtClean="0"/>
              <a:t>；</a:t>
            </a:r>
            <a:endParaRPr lang="zh-CN" altLang="en-US" dirty="0" smtClean="0"/>
          </a:p>
          <a:p>
            <a:r>
              <a:rPr lang="zh-CN" altLang="en-US" dirty="0" smtClean="0"/>
              <a:t>掌握指令周期的概念，理解指令周期不同阶段的任务；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掌握指令执行全过程的分析与数据通路分析</a:t>
            </a:r>
            <a:r>
              <a:rPr lang="zh-CN" altLang="en-US" dirty="0" smtClean="0"/>
              <a:t>与设计方法；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掌握微程序控制器的工作原理</a:t>
            </a:r>
            <a:r>
              <a:rPr lang="zh-CN" altLang="en-US" dirty="0" smtClean="0"/>
              <a:t>及微程序控制器的设计方法；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掌握硬布线控制</a:t>
            </a:r>
            <a:r>
              <a:rPr lang="zh-CN" altLang="en-US" dirty="0" smtClean="0">
                <a:solidFill>
                  <a:srgbClr val="FF0000"/>
                </a:solidFill>
              </a:rPr>
              <a:t>器的工作原理</a:t>
            </a:r>
            <a:r>
              <a:rPr lang="zh-CN" altLang="en-US" dirty="0" smtClean="0"/>
              <a:t>及硬布线控制器的设计方法；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了解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微程序控制器、硬布线控制器各自的特点；</a:t>
            </a:r>
            <a:endParaRPr lang="zh-CN" altLang="en-US" dirty="0" smtClean="0"/>
          </a:p>
          <a:p>
            <a:r>
              <a:rPr lang="zh-CN" altLang="en-US" dirty="0" smtClean="0"/>
              <a:t>理解多周期与单周期的概念、</a:t>
            </a:r>
            <a:r>
              <a:rPr lang="zh-CN" altLang="en-US" dirty="0" smtClean="0">
                <a:solidFill>
                  <a:srgbClr val="FF0000"/>
                </a:solidFill>
              </a:rPr>
              <a:t>熟悉单周期 CPU 的特点</a:t>
            </a:r>
            <a:r>
              <a:rPr lang="zh-CN" altLang="en-US" dirty="0" smtClean="0"/>
              <a:t>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熟悉</a:t>
            </a:r>
            <a:r>
              <a:rPr lang="zh-CN" altLang="en-US" dirty="0" smtClean="0">
                <a:solidFill>
                  <a:srgbClr val="FF0000"/>
                </a:solidFill>
              </a:rPr>
              <a:t>单总线</a:t>
            </a:r>
            <a:r>
              <a:rPr lang="en-US" altLang="zh-CN" dirty="0" smtClean="0">
                <a:solidFill>
                  <a:srgbClr val="FF0000"/>
                </a:solidFill>
              </a:rPr>
              <a:t>CPU</a:t>
            </a:r>
            <a:r>
              <a:rPr lang="zh-CN" altLang="en-US" dirty="0" smtClean="0">
                <a:solidFill>
                  <a:srgbClr val="FF0000"/>
                </a:solidFill>
              </a:rPr>
              <a:t>的特点。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zh-CN" altLang="en-US"/>
              <a:t>七章</a:t>
            </a:r>
            <a:endParaRPr lang="zh-CN" altLang="en-US"/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dirty="0" smtClean="0"/>
              <a:t>了解总线的特性、总线分类；</a:t>
            </a:r>
            <a:endParaRPr lang="zh-CN" altLang="en-US" dirty="0" smtClean="0"/>
          </a:p>
          <a:p>
            <a:r>
              <a:rPr lang="zh-CN" altLang="en-US" dirty="0" smtClean="0"/>
              <a:t>熟悉总线性能指标及计算方法；</a:t>
            </a:r>
            <a:endParaRPr lang="zh-CN" altLang="en-US" dirty="0" smtClean="0"/>
          </a:p>
          <a:p>
            <a:r>
              <a:rPr lang="zh-CN" altLang="en-US" dirty="0" smtClean="0"/>
              <a:t>掌握总线的常见连接方式及其特点；</a:t>
            </a:r>
            <a:endParaRPr lang="zh-CN" altLang="en-US" dirty="0" smtClean="0"/>
          </a:p>
          <a:p>
            <a:r>
              <a:rPr lang="zh-CN" altLang="en-US" dirty="0" smtClean="0"/>
              <a:t>熟悉总线的仲裁方式及特点；</a:t>
            </a:r>
            <a:endParaRPr lang="zh-CN" altLang="en-US" dirty="0" smtClean="0"/>
          </a:p>
          <a:p>
            <a:r>
              <a:rPr lang="zh-CN" altLang="en-US" dirty="0" smtClean="0"/>
              <a:t>熟悉总线的定时与</a:t>
            </a:r>
            <a:r>
              <a:rPr lang="zh-CN" altLang="en-US" dirty="0" smtClean="0">
                <a:solidFill>
                  <a:srgbClr val="FF0000"/>
                </a:solidFill>
              </a:rPr>
              <a:t>数据传输方式</a:t>
            </a:r>
            <a:r>
              <a:rPr lang="zh-CN" altLang="en-US" dirty="0" smtClean="0"/>
              <a:t>；</a:t>
            </a:r>
            <a:endParaRPr lang="zh-CN" altLang="en-US" dirty="0" smtClean="0"/>
          </a:p>
          <a:p>
            <a:r>
              <a:rPr lang="zh-CN" altLang="en-US" dirty="0" smtClean="0"/>
              <a:t>了解</a:t>
            </a:r>
            <a:r>
              <a:rPr lang="zh-CN" altLang="en-US" dirty="0" smtClean="0"/>
              <a:t>常见总线的标准。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zh-CN" altLang="en-US"/>
              <a:t>八章</a:t>
            </a:r>
            <a:endParaRPr lang="zh-CN" altLang="en-US"/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dirty="0" smtClean="0"/>
              <a:t>了解接口的功能、基本结构、接口编址；</a:t>
            </a:r>
            <a:endParaRPr lang="zh-CN" altLang="en-US" dirty="0" smtClean="0"/>
          </a:p>
          <a:p>
            <a:r>
              <a:rPr lang="zh-CN" altLang="en-US" dirty="0" smtClean="0"/>
              <a:t>熟悉查询输入输出方式的工作原理；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掌握中断的基本概念、中断请求与响应的原理与过程</a:t>
            </a:r>
            <a:r>
              <a:rPr lang="zh-CN" altLang="en-US" dirty="0" smtClean="0"/>
              <a:t>；</a:t>
            </a:r>
            <a:endParaRPr lang="zh-CN" altLang="en-US" dirty="0" smtClean="0"/>
          </a:p>
          <a:p>
            <a:r>
              <a:rPr lang="zh-CN" altLang="en-US" dirty="0" smtClean="0"/>
              <a:t>掌握 DMA 方式的工作原理。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/>
          <p:nvPr>
            <p:ph type="body" idx="1"/>
          </p:nvPr>
        </p:nvSpPr>
        <p:spPr>
          <a:xfrm>
            <a:off x="642127" y="1220894"/>
            <a:ext cx="11031078" cy="5637024"/>
          </a:xfrm>
        </p:spPr>
        <p:txBody>
          <a:bodyPr/>
          <a:p>
            <a:pPr marL="0" indent="0" algn="ctr">
              <a:buNone/>
            </a:pPr>
            <a:r>
              <a:rPr lang="zh-CN" altLang="en-US" sz="66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祝大家期末考试取得</a:t>
            </a:r>
            <a:endParaRPr lang="zh-CN" altLang="en-US" sz="66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sym typeface="+mn-ea"/>
            </a:endParaRPr>
          </a:p>
          <a:p>
            <a:pPr marL="0" indent="0" algn="ctr">
              <a:buNone/>
            </a:pPr>
            <a:r>
              <a:rPr lang="zh-CN" altLang="en-US" sz="66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理想的成绩</a:t>
            </a:r>
            <a:endParaRPr lang="zh-CN" altLang="en-US" sz="66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sym typeface="+mn-ea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8268335" y="3051175"/>
          <a:ext cx="3640572" cy="2922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5600700" imgH="4495800" progId="Paint.Picture">
                  <p:embed/>
                </p:oleObj>
              </mc:Choice>
              <mc:Fallback>
                <p:oleObj name="" r:id="rId1" imgW="5600700" imgH="44958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68335" y="3051175"/>
                        <a:ext cx="3640572" cy="2922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78790" y="3051175"/>
          <a:ext cx="3640572" cy="292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5600700" imgH="4495800" progId="Paint.Picture">
                  <p:embed/>
                </p:oleObj>
              </mc:Choice>
              <mc:Fallback>
                <p:oleObj name="" r:id="rId3" imgW="5600700" imgH="44958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790" y="3051175"/>
                        <a:ext cx="3640572" cy="2922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6585" y="5480685"/>
            <a:ext cx="6685915" cy="1108710"/>
          </a:xfrm>
          <a:prstGeom prst="rect">
            <a:avLst/>
          </a:prstGeom>
          <a:solidFill>
            <a:schemeClr val="tx1"/>
          </a:solidFill>
          <a:ln w="412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76860" y="5510530"/>
            <a:ext cx="7365365" cy="1049020"/>
          </a:xfrm>
        </p:spPr>
        <p:txBody>
          <a:bodyPr/>
          <a:lstStyle/>
          <a:p>
            <a:r>
              <a:rPr lang="zh-CN" altLang="zh-CN">
                <a:solidFill>
                  <a:srgbClr val="FFC000"/>
                </a:solidFill>
                <a:latin typeface="华文行楷" panose="02010800040101010101" charset="-122"/>
                <a:ea typeface="华文行楷" panose="02010800040101010101" charset="-122"/>
              </a:rPr>
              <a:t>计算机组成与结构</a:t>
            </a:r>
            <a:endParaRPr lang="zh-CN" altLang="zh-CN">
              <a:solidFill>
                <a:srgbClr val="FFC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9400" y="603250"/>
            <a:ext cx="4246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FFC100"/>
                </a:solidFill>
                <a:latin typeface="华文琥珀" panose="02010800040101010101" charset="-122"/>
                <a:ea typeface="华文琥珀" panose="02010800040101010101" charset="-122"/>
              </a:rPr>
              <a:t>       </a:t>
            </a:r>
            <a:r>
              <a:rPr lang="zh-CN" altLang="en-US" sz="3200">
                <a:solidFill>
                  <a:srgbClr val="FFC100"/>
                </a:solidFill>
                <a:latin typeface="微软繁隶书" charset="0"/>
                <a:ea typeface="微软繁隶书" charset="0"/>
              </a:rPr>
              <a:t>天津理工大学</a:t>
            </a:r>
            <a:endParaRPr lang="zh-CN" altLang="en-US" sz="3200">
              <a:solidFill>
                <a:srgbClr val="FFC100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r>
              <a:rPr lang="zh-CN" altLang="en-US" sz="3200">
                <a:solidFill>
                  <a:srgbClr val="FFC100"/>
                </a:solidFill>
                <a:latin typeface="微软简行楷" charset="0"/>
                <a:ea typeface="微软简行楷" charset="0"/>
              </a:rPr>
              <a:t>计算机科学与工程学院</a:t>
            </a:r>
            <a:endParaRPr lang="zh-CN" altLang="en-US" sz="3200">
              <a:solidFill>
                <a:srgbClr val="FFC100"/>
              </a:solidFill>
              <a:latin typeface="微软简行楷" charset="0"/>
              <a:ea typeface="微软简行楷" charset="0"/>
            </a:endParaRPr>
          </a:p>
        </p:txBody>
      </p:sp>
      <p:sp>
        <p:nvSpPr>
          <p:cNvPr id="3" name="标题 6"/>
          <p:cNvSpPr>
            <a:spLocks noGrp="1"/>
          </p:cNvSpPr>
          <p:nvPr/>
        </p:nvSpPr>
        <p:spPr>
          <a:xfrm>
            <a:off x="1112627" y="2693379"/>
            <a:ext cx="4082539" cy="7677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5400" dirty="0">
                <a:solidFill>
                  <a:srgbClr val="6EFD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-1882197" y="5037175"/>
            <a:ext cx="141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谭志虎</a:t>
            </a:r>
            <a:endParaRPr lang="zh-CN" altLang="en-US" sz="2800" spc="300" dirty="0">
              <a:solidFill>
                <a:schemeClr val="bg1"/>
              </a:solidFill>
              <a:latin typeface="书体坊兰亭体" panose="03000509000000000000" pitchFamily="65" charset="-122"/>
              <a:ea typeface="书体坊兰亭体" panose="03000509000000000000" pitchFamily="65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6045" y="1985645"/>
            <a:ext cx="3434080" cy="582930"/>
            <a:chOff x="9378" y="7625"/>
            <a:chExt cx="5408" cy="918"/>
          </a:xfrm>
        </p:grpSpPr>
        <p:sp>
          <p:nvSpPr>
            <p:cNvPr id="3" name="文本框 2"/>
            <p:cNvSpPr txBox="1"/>
            <p:nvPr/>
          </p:nvSpPr>
          <p:spPr>
            <a:xfrm>
              <a:off x="9378" y="7625"/>
              <a:ext cx="540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>
                  <a:solidFill>
                    <a:srgbClr val="FFC100"/>
                  </a:solidFill>
                  <a:latin typeface="华文琥珀" panose="02010800040101010101" charset="-122"/>
                  <a:ea typeface="华文琥珀" panose="02010800040101010101" charset="-122"/>
                </a:rPr>
                <a:t>计算机组成与结构</a:t>
              </a:r>
              <a:endParaRPr lang="zh-CN" altLang="en-US" sz="3200">
                <a:solidFill>
                  <a:srgbClr val="FFC100"/>
                </a:solidFill>
                <a:latin typeface="华文琥珀" panose="02010800040101010101" charset="-122"/>
                <a:ea typeface="华文琥珀" panose="02010800040101010101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9523" y="8463"/>
              <a:ext cx="5117" cy="0"/>
            </a:xfrm>
            <a:prstGeom prst="line">
              <a:avLst/>
            </a:prstGeom>
            <a:ln w="38100" cmpd="dbl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188720" y="5288280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rgbClr val="FFC000"/>
                </a:solidFill>
                <a:latin typeface="华文行楷" panose="02010800040101010101" charset="-122"/>
                <a:ea typeface="华文行楷" panose="02010800040101010101" charset="-122"/>
              </a:rPr>
              <a:t>韩盛磊</a:t>
            </a:r>
            <a:endParaRPr lang="zh-CN" altLang="en-US" sz="2800">
              <a:solidFill>
                <a:srgbClr val="FFC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811530" y="5906135"/>
          <a:ext cx="1962180" cy="576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4" imgW="3924300" imgH="1152525" progId="Paint.Picture">
                  <p:embed/>
                </p:oleObj>
              </mc:Choice>
              <mc:Fallback>
                <p:oleObj name="" r:id="rId4" imgW="3924300" imgH="1152525" progId="Paint.Picture">
                  <p:embed/>
                  <p:pic>
                    <p:nvPicPr>
                      <p:cNvPr id="0" name="图片 2048" descr="image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1530" y="5906135"/>
                        <a:ext cx="1962180" cy="576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296880" y="2430949"/>
            <a:ext cx="718959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  <a:sym typeface="+mn-ea"/>
              </a:rPr>
              <a:t>期末复习</a:t>
            </a:r>
            <a:r>
              <a:rPr lang="zh-CN" altLang="en-US" sz="4800" spc="60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  <a:sym typeface="+mn-ea"/>
              </a:rPr>
              <a:t>大纲</a:t>
            </a:r>
            <a:endParaRPr lang="zh-CN" altLang="en-US" sz="4800" spc="600">
              <a:solidFill>
                <a:srgbClr val="005D9C"/>
              </a:solidFill>
              <a:latin typeface="义启小楷书" panose="02010601030101010101" pitchFamily="2" charset="-128"/>
              <a:ea typeface="义启小楷书" panose="02010601030101010101" pitchFamily="2" charset="-128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期末考试</a:t>
            </a:r>
            <a:r>
              <a:rPr lang="zh-CN" altLang="en-US"/>
              <a:t>题型</a:t>
            </a:r>
            <a:endParaRPr lang="zh-CN" altLang="en-US"/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单项选择题（每小题2分，共30分）</a:t>
            </a:r>
            <a:endParaRPr lang="zh-CN" altLang="en-US" dirty="0"/>
          </a:p>
          <a:p>
            <a:r>
              <a:rPr lang="zh-CN" altLang="en-US" dirty="0" smtClean="0"/>
              <a:t>计算及简答题（5小题，共40分）</a:t>
            </a:r>
            <a:endParaRPr lang="zh-CN" altLang="en-US" dirty="0" smtClean="0"/>
          </a:p>
          <a:p>
            <a:r>
              <a:rPr lang="zh-CN" altLang="en-US" dirty="0"/>
              <a:t>设计及综合题（</a:t>
            </a:r>
            <a:r>
              <a:rPr lang="en-US" altLang="zh-CN" dirty="0"/>
              <a:t>2</a:t>
            </a:r>
            <a:r>
              <a:rPr lang="zh-CN" altLang="en-US" dirty="0" smtClean="0">
                <a:sym typeface="+mn-ea"/>
              </a:rPr>
              <a:t>小题，</a:t>
            </a:r>
            <a:r>
              <a:rPr lang="zh-CN" altLang="en-US" dirty="0" smtClean="0">
                <a:sym typeface="+mn-ea"/>
              </a:rPr>
              <a:t>共</a:t>
            </a:r>
            <a:r>
              <a:rPr lang="zh-CN" altLang="en-US" dirty="0"/>
              <a:t>30分）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各章</a:t>
            </a:r>
            <a:r>
              <a:rPr lang="zh-CN" altLang="en-US" dirty="0" smtClean="0"/>
              <a:t>分数分布：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chp1:2</a:t>
            </a:r>
            <a:r>
              <a:rPr lang="zh-CN" altLang="en-US" b="1" dirty="0" smtClean="0">
                <a:solidFill>
                  <a:srgbClr val="C00000"/>
                </a:solidFill>
              </a:rPr>
              <a:t>分（</a:t>
            </a:r>
            <a:r>
              <a:rPr lang="en-US" altLang="zh-CN" b="1" dirty="0" smtClean="0">
                <a:solidFill>
                  <a:srgbClr val="C00000"/>
                </a:solidFill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</a:t>
            </a:r>
            <a:r>
              <a:rPr lang="zh-CN" altLang="en-US" b="1" dirty="0" smtClean="0">
                <a:solidFill>
                  <a:srgbClr val="C00000"/>
                </a:solidFill>
              </a:rPr>
              <a:t>选择题）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chp</a:t>
            </a:r>
            <a:r>
              <a:rPr lang="en-US" altLang="zh-CN" b="1" dirty="0" smtClean="0">
                <a:solidFill>
                  <a:srgbClr val="C00000"/>
                </a:solidFill>
              </a:rPr>
              <a:t>2:2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分（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选择题）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chp</a:t>
            </a:r>
            <a:r>
              <a:rPr lang="en-US" altLang="zh-CN" b="1" dirty="0" smtClean="0">
                <a:solidFill>
                  <a:srgbClr val="C00000"/>
                </a:solidFill>
              </a:rPr>
              <a:t>3:22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分（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道选择题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+2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道计算题）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chp</a:t>
            </a:r>
            <a:r>
              <a:rPr lang="en-US" altLang="zh-CN" b="1" dirty="0" smtClean="0">
                <a:solidFill>
                  <a:srgbClr val="C00000"/>
                </a:solidFill>
              </a:rPr>
              <a:t>4: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44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分（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4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道选择题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+1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道计算题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+2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设计及综合题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）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chp</a:t>
            </a:r>
            <a:r>
              <a:rPr lang="en-US" altLang="zh-CN" b="1" dirty="0" smtClean="0">
                <a:solidFill>
                  <a:srgbClr val="C00000"/>
                </a:solidFill>
              </a:rPr>
              <a:t>5: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12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分（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道选择题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+1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道简答题）</a:t>
            </a:r>
            <a:endParaRPr lang="zh-CN" altLang="en-US" b="1" dirty="0" smtClean="0">
              <a:solidFill>
                <a:srgbClr val="C00000"/>
              </a:solidFill>
              <a:sym typeface="+mn-ea"/>
            </a:endParaRPr>
          </a:p>
          <a:p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chp</a:t>
            </a:r>
            <a:r>
              <a:rPr lang="en-US" altLang="zh-CN" b="1" dirty="0" smtClean="0">
                <a:solidFill>
                  <a:srgbClr val="C00000"/>
                </a:solidFill>
              </a:rPr>
              <a:t>6: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14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分（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道选择题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+1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道简答题）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chp</a:t>
            </a:r>
            <a:r>
              <a:rPr lang="en-US" altLang="zh-CN" b="1" dirty="0" smtClean="0">
                <a:solidFill>
                  <a:srgbClr val="C00000"/>
                </a:solidFill>
              </a:rPr>
              <a:t>7: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分（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选择题）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chp</a:t>
            </a:r>
            <a:r>
              <a:rPr lang="en-US" altLang="zh-CN" b="1" dirty="0" smtClean="0">
                <a:solidFill>
                  <a:srgbClr val="C00000"/>
                </a:solidFill>
              </a:rPr>
              <a:t>8: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分（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道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选择题）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第一章</a:t>
            </a:r>
            <a:endParaRPr lang="zh-CN" altLang="en-US"/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了解国际、国内计算机发展的历史；</a:t>
            </a:r>
            <a:endParaRPr lang="zh-CN" altLang="en-US" dirty="0" smtClean="0"/>
          </a:p>
          <a:p>
            <a:r>
              <a:rPr lang="zh-CN" altLang="en-US" dirty="0" smtClean="0"/>
              <a:t>掌握冯诺伊曼计算机的工作原理、基本组成及各部分的主要功能；</a:t>
            </a:r>
            <a:endParaRPr lang="zh-CN" altLang="en-US" dirty="0" smtClean="0"/>
          </a:p>
          <a:p>
            <a:r>
              <a:rPr lang="zh-CN" altLang="en-US" dirty="0" smtClean="0"/>
              <a:t>了解计算机软/硬件互动关系；</a:t>
            </a:r>
            <a:endParaRPr lang="zh-CN" altLang="en-US" dirty="0" smtClean="0"/>
          </a:p>
          <a:p>
            <a:r>
              <a:rPr lang="zh-CN" altLang="en-US" dirty="0" smtClean="0"/>
              <a:t>熟悉计算机系统的层次结构，了解不同层次的抽象特点；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熟悉常见计算机系统的性能评价指标</a:t>
            </a:r>
            <a:r>
              <a:rPr lang="zh-CN" altLang="en-US" dirty="0" smtClean="0"/>
              <a:t>；</a:t>
            </a:r>
            <a:endParaRPr lang="zh-CN" altLang="en-US" dirty="0" smtClean="0"/>
          </a:p>
          <a:p>
            <a:r>
              <a:rPr lang="zh-CN" altLang="en-US" dirty="0" smtClean="0"/>
              <a:t>掌握 CPU 性能公式及性能评价方法。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zh-CN" altLang="en-US"/>
              <a:t>二章</a:t>
            </a:r>
            <a:endParaRPr lang="zh-CN" altLang="en-US"/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熟练掌握数据的编码表示(</a:t>
            </a:r>
            <a:r>
              <a:rPr lang="zh-CN" altLang="en-US" dirty="0" smtClean="0">
                <a:solidFill>
                  <a:srgbClr val="FF0000"/>
                </a:solidFill>
              </a:rPr>
              <a:t>原码、反码、补码、移码</a:t>
            </a:r>
            <a:r>
              <a:rPr lang="zh-CN" altLang="en-US" dirty="0" smtClean="0"/>
              <a:t>)；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掌握定点数与浮点数数据表示范围的计算方法、规格化浮点数的概念及规格化方法</a:t>
            </a:r>
            <a:r>
              <a:rPr lang="zh-CN" altLang="en-US" dirty="0" smtClean="0"/>
              <a:t>；</a:t>
            </a:r>
            <a:endParaRPr lang="zh-CN" altLang="en-US" dirty="0" smtClean="0"/>
          </a:p>
          <a:p>
            <a:r>
              <a:rPr lang="zh-CN" altLang="en-US" dirty="0" smtClean="0"/>
              <a:t>了解非数值信息的编码表示，尤其是汉字编码；</a:t>
            </a:r>
            <a:endParaRPr lang="zh-CN" altLang="en-US" dirty="0" smtClean="0"/>
          </a:p>
          <a:p>
            <a:r>
              <a:rPr lang="zh-CN" altLang="en-US" dirty="0" smtClean="0"/>
              <a:t>掌握奇偶校验</a:t>
            </a:r>
            <a:r>
              <a:rPr lang="zh-CN" altLang="en-US" dirty="0" smtClean="0"/>
              <a:t>方法。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zh-CN" altLang="en-US"/>
              <a:t>三章</a:t>
            </a:r>
            <a:endParaRPr lang="zh-CN" altLang="en-US"/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掌握定点数的加减运算方法、溢出检测及实现</a:t>
            </a:r>
            <a:r>
              <a:rPr lang="zh-CN" altLang="en-US" dirty="0" smtClean="0"/>
              <a:t>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掌握定点数乘法、除法方法及实现</a:t>
            </a:r>
            <a:r>
              <a:rPr lang="zh-CN" altLang="en-US" dirty="0" smtClean="0"/>
              <a:t>；</a:t>
            </a:r>
            <a:endParaRPr lang="zh-CN" altLang="en-US" dirty="0" smtClean="0"/>
          </a:p>
          <a:p>
            <a:r>
              <a:rPr lang="zh-CN" altLang="en-US" dirty="0" smtClean="0"/>
              <a:t>掌握定点运算器结构及设计方法；</a:t>
            </a:r>
            <a:endParaRPr lang="zh-CN" altLang="en-US" dirty="0" smtClean="0"/>
          </a:p>
          <a:p>
            <a:r>
              <a:rPr lang="zh-CN" altLang="en-US" dirty="0" smtClean="0"/>
              <a:t>了解浮点数四则运算，</a:t>
            </a:r>
            <a:r>
              <a:rPr lang="zh-CN" altLang="en-US" dirty="0" smtClean="0">
                <a:solidFill>
                  <a:srgbClr val="FF0000"/>
                </a:solidFill>
              </a:rPr>
              <a:t>掌握浮点数加、减运算及溢出判断方法</a:t>
            </a:r>
            <a:r>
              <a:rPr lang="zh-CN" altLang="en-US" dirty="0" smtClean="0"/>
              <a:t>。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zh-CN" altLang="en-US"/>
              <a:t>四章</a:t>
            </a:r>
            <a:endParaRPr lang="zh-CN" altLang="en-US"/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掌握存储体系的工作原理、构成及各层次的作用；</a:t>
            </a:r>
            <a:endParaRPr lang="zh-CN" altLang="en-US" dirty="0" smtClean="0"/>
          </a:p>
          <a:p>
            <a:r>
              <a:rPr lang="zh-CN" altLang="en-US" dirty="0" smtClean="0"/>
              <a:t>掌握 SRAM、DRAM 的工作原理；</a:t>
            </a:r>
            <a:endParaRPr lang="zh-CN" altLang="en-US" dirty="0" smtClean="0"/>
          </a:p>
          <a:p>
            <a:r>
              <a:rPr lang="zh-CN" altLang="en-US" dirty="0" smtClean="0"/>
              <a:t>了解 ROM 的工作原理与分类；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掌握主存储器的组成、扩展与控制方法；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掌握顺序存储器和交叉存储器的工作原理及带宽计算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熟悉相联存储器的工作原理；掌握 Cache的工作原理、相关</a:t>
            </a:r>
            <a:r>
              <a:rPr lang="zh-CN" altLang="en-US" dirty="0" smtClean="0">
                <a:solidFill>
                  <a:srgbClr val="FF0000"/>
                </a:solidFill>
              </a:rPr>
              <a:t>计算、常见地址映射方式、替换算法；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掌握页式虚拟存储器的工作原理。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zh-CN" altLang="en-US"/>
              <a:t>五章</a:t>
            </a:r>
            <a:endParaRPr lang="zh-CN" altLang="en-US"/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掌握指令格式及各部分的作用；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掌握指令和数据的寻址方式；</a:t>
            </a:r>
            <a:endParaRPr lang="zh-CN" altLang="en-US" dirty="0" smtClean="0"/>
          </a:p>
          <a:p>
            <a:r>
              <a:rPr lang="zh-CN" altLang="en-US" dirty="0" smtClean="0"/>
              <a:t>深刻理解指令寻址方式的特点及实现机制；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深刻理解不同数据寻址方式的特点；</a:t>
            </a:r>
            <a:endParaRPr lang="zh-CN" altLang="en-US" dirty="0" smtClean="0"/>
          </a:p>
          <a:p>
            <a:r>
              <a:rPr lang="zh-CN" altLang="en-US" dirty="0" smtClean="0"/>
              <a:t>掌握指令格式及其优化设计的基本方法；</a:t>
            </a:r>
            <a:endParaRPr lang="zh-CN" altLang="en-US" dirty="0" smtClean="0"/>
          </a:p>
          <a:p>
            <a:r>
              <a:rPr lang="zh-CN" altLang="en-US" dirty="0" smtClean="0"/>
              <a:t>了解 CISC与 RISC 的概念及特点。</a:t>
            </a:r>
            <a:endParaRPr lang="zh-CN" altLang="en-US" dirty="0" smtClean="0"/>
          </a:p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1223</Words>
  <Application>WPS 演示</Application>
  <PresentationFormat>自定义</PresentationFormat>
  <Paragraphs>112</Paragraphs>
  <Slides>14</Slides>
  <Notes>31</Notes>
  <HiddenSlides>0</HiddenSlides>
  <MMClips>1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Segoe UI</vt:lpstr>
      <vt:lpstr>华文行楷</vt:lpstr>
      <vt:lpstr>MS UI Gothic</vt:lpstr>
      <vt:lpstr>黑体</vt:lpstr>
      <vt:lpstr>华文细黑</vt:lpstr>
      <vt:lpstr>华文琥珀</vt:lpstr>
      <vt:lpstr>微软繁隶书</vt:lpstr>
      <vt:lpstr>微软简行楷</vt:lpstr>
      <vt:lpstr>书体坊兰亭体</vt:lpstr>
      <vt:lpstr>义启小楷书</vt:lpstr>
      <vt:lpstr>Verdana</vt:lpstr>
      <vt:lpstr>华文新魏</vt:lpstr>
      <vt:lpstr>Times New Roman</vt:lpstr>
      <vt:lpstr>等线</vt:lpstr>
      <vt:lpstr>Arial Unicode MS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Paint.Picture</vt:lpstr>
      <vt:lpstr>Paint.Picture</vt:lpstr>
      <vt:lpstr>Paint.Picture</vt:lpstr>
      <vt:lpstr>Paint.Picture</vt:lpstr>
      <vt:lpstr>计算机组成与结构</vt:lpstr>
      <vt:lpstr>PowerPoint 演示文稿</vt:lpstr>
      <vt:lpstr>期末考试题型</vt:lpstr>
      <vt:lpstr>各章分数分布：</vt:lpstr>
      <vt:lpstr>第一章</vt:lpstr>
      <vt:lpstr>第二章</vt:lpstr>
      <vt:lpstr>第三章</vt:lpstr>
      <vt:lpstr>第四章</vt:lpstr>
      <vt:lpstr>第五章</vt:lpstr>
      <vt:lpstr>第六章</vt:lpstr>
      <vt:lpstr>第七章</vt:lpstr>
      <vt:lpstr>第八章</vt:lpstr>
      <vt:lpstr>PowerPoint 演示文稿</vt:lpstr>
      <vt:lpstr>计算机组成与结构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张</cp:lastModifiedBy>
  <cp:revision>1906</cp:revision>
  <cp:lastPrinted>2019-09-24T12:30:00Z</cp:lastPrinted>
  <dcterms:created xsi:type="dcterms:W3CDTF">2018-05-09T10:41:00Z</dcterms:created>
  <dcterms:modified xsi:type="dcterms:W3CDTF">2021-07-07T10:40:14Z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63C017F25BD24861ABB354CCC29EE477</vt:lpwstr>
  </property>
</Properties>
</file>